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74" r:id="rId3"/>
    <p:sldId id="258" r:id="rId4"/>
    <p:sldId id="278" r:id="rId5"/>
    <p:sldId id="262" r:id="rId6"/>
    <p:sldId id="264" r:id="rId7"/>
    <p:sldId id="284" r:id="rId8"/>
    <p:sldId id="285" r:id="rId9"/>
    <p:sldId id="286" r:id="rId10"/>
    <p:sldId id="287" r:id="rId11"/>
    <p:sldId id="292" r:id="rId12"/>
    <p:sldId id="293" r:id="rId13"/>
    <p:sldId id="294" r:id="rId14"/>
    <p:sldId id="289" r:id="rId15"/>
    <p:sldId id="295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8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3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3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15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9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42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06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4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9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4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0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2E294-480B-4905-98D6-87617AA80E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1944C-C72E-427E-BCEA-966C523C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6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9D5F-4432-4351-A794-8A8B9A28D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B674-5D0A-4BF8-A6A3-B0DA670C0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"/>
            <a:ext cx="11018950" cy="16789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EXPERIENCES IN LEGISLATION STATUS IMPLEMENTATION OF BUNGOMA COUNTY E-WASTE MANAGEMENT BILL-2019 IN KENYA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891" y="2911500"/>
            <a:ext cx="6769995" cy="2244971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Anthony Mabele</a:t>
            </a:r>
          </a:p>
          <a:p>
            <a:pPr algn="l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Member, County Assembly Service Board,</a:t>
            </a:r>
          </a:p>
          <a:p>
            <a:pPr algn="l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Assembly of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Bungoma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l"/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Bungoma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County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423" y="5303159"/>
            <a:ext cx="4494727" cy="1503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23" y="3687269"/>
            <a:ext cx="4494727" cy="1518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5409677"/>
            <a:ext cx="4592160" cy="1448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87" y="1993202"/>
            <a:ext cx="4638122" cy="1596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389597">
            <a:off x="7477919" y="4080557"/>
            <a:ext cx="440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materials</a:t>
            </a:r>
            <a:endParaRPr lang="en-US" sz="3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74626"/>
            <a:ext cx="10121900" cy="866776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tasks by Governments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1231901"/>
            <a:ext cx="108331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7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95" y="234142"/>
            <a:ext cx="10073640" cy="627652"/>
          </a:xfrm>
        </p:spPr>
        <p:txBody>
          <a:bodyPr/>
          <a:lstStyle/>
          <a:p>
            <a:pPr algn="just"/>
            <a:r>
              <a:rPr lang="en-US" sz="3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800" y="3567504"/>
            <a:ext cx="15497804" cy="29555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" y="861794"/>
            <a:ext cx="10972663" cy="531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84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083800" cy="879475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Framework measuring e-waste flows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8706"/>
            <a:ext cx="8929687" cy="39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6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11125"/>
            <a:ext cx="10223500" cy="8921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Producer Responsibility on E-waste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77924"/>
            <a:ext cx="10883900" cy="56800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producers have the following obligations;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producers to be registered by NEMA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members of appropriate Producer Responsibility Organizations (PRO).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producers to pay fees to PRO for execution of EPR obligations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to execute EPR on behalf of the members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to procure services of E-waste Recyclers, collectors and transporters  prior to annual licensing by NEMA.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to submit 2 year EPR plan  prior to registration by NEMA.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to declare volumes of E-waste processed annually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to declare funds invested in e-waste management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PRO and Producer to be prosecuted in case of breach of EPR obligations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6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11125"/>
            <a:ext cx="11264900" cy="89217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Basic concept of Extended </a:t>
            </a:r>
            <a:r>
              <a:rPr lang="en-US" sz="32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Producer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77924"/>
            <a:ext cx="10883900" cy="5680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886142"/>
            <a:ext cx="10439399" cy="4222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400" y="6108699"/>
            <a:ext cx="10964300" cy="634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algn="just">
              <a:lnSpc>
                <a:spcPct val="102000"/>
              </a:lnSpc>
              <a:spcBef>
                <a:spcPts val="330"/>
              </a:spcBef>
            </a:pPr>
            <a:r>
              <a:rPr lang="en-US" spc="-5" dirty="0" smtClean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en-US" spc="-5" dirty="0" err="1" smtClean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Baldé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US" spc="-1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pc="-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5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pc="-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2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pc="-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35" dirty="0" err="1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pc="-5" dirty="0" err="1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ue</a:t>
            </a:r>
            <a:r>
              <a:rPr lang="en-US" dirty="0" err="1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pc="-115" dirty="0" err="1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R.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Huisman,</a:t>
            </a:r>
            <a:r>
              <a:rPr lang="en-US" spc="-6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</a:t>
            </a:r>
            <a:r>
              <a:rPr lang="en-US" spc="-6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(2015),</a:t>
            </a:r>
            <a:r>
              <a:rPr lang="en-US" spc="-6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spc="-6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pc="-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loba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spc="-2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pc="-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en-US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</a:t>
            </a:r>
            <a:r>
              <a:rPr lang="en-US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US" spc="-5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2014,</a:t>
            </a:r>
            <a:r>
              <a:rPr lang="en-US" spc="-6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</a:t>
            </a:r>
            <a:r>
              <a:rPr lang="en-US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</a:t>
            </a:r>
            <a:r>
              <a:rPr lang="en-US" spc="-6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Nations </a:t>
            </a:r>
            <a:r>
              <a:rPr lang="en-US" spc="-1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University,</a:t>
            </a:r>
            <a:r>
              <a:rPr lang="en-US" spc="-2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IAS</a:t>
            </a:r>
            <a:r>
              <a:rPr lang="en-US" spc="-2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pc="-2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SCYCLE,</a:t>
            </a:r>
            <a:r>
              <a:rPr lang="en-US" spc="19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Bonn,</a:t>
            </a:r>
            <a:r>
              <a:rPr lang="en-US" spc="-2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Germany</a:t>
            </a:r>
            <a:r>
              <a:rPr lang="en-US" sz="1400" spc="-15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1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085"/>
          </a:xfrm>
        </p:spPr>
        <p:txBody>
          <a:bodyPr>
            <a:normAutofit fontScale="92500" lnSpcReduction="10000"/>
          </a:bodyPr>
          <a:lstStyle/>
          <a:p>
            <a:pPr marL="3429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Governments to allocate funds and establish e-waste information 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hubs.</a:t>
            </a:r>
          </a:p>
          <a:p>
            <a:pPr marL="3429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 to establish EEE learning 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institutions and develop curriculum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management.</a:t>
            </a:r>
          </a:p>
          <a:p>
            <a:pPr marL="3429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Everybody </a:t>
            </a:r>
            <a:r>
              <a:rPr lang="en-US" sz="3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a </a:t>
            </a:r>
            <a:r>
              <a:rPr lang="en-US" sz="35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</a:t>
            </a:r>
          </a:p>
          <a:p>
            <a:pPr marL="3429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5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Everybody </a:t>
            </a:r>
            <a:r>
              <a:rPr lang="en-US" sz="3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assumes his/her responsibility</a:t>
            </a:r>
          </a:p>
          <a:p>
            <a:pPr marL="3429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Operationalize the EPR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65125"/>
            <a:ext cx="10337800" cy="10699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Assembly of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Bungoma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Bungoma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E-Waste Management Committee 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EACO and WG7 for e-waste training/capacity building opportunities.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outline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550571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and legislation</a:t>
            </a:r>
          </a:p>
          <a:p>
            <a:pPr algn="just">
              <a:lnSpc>
                <a:spcPct val="120000"/>
              </a:lnSpc>
            </a:pP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Bungoma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County e-waste management bill 2019</a:t>
            </a: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legislation in e-waste management</a:t>
            </a: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management challenges</a:t>
            </a: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Perspectives on e-waste management challenges</a:t>
            </a: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tasks by governments</a:t>
            </a: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flows and framework</a:t>
            </a: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Extended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roducer Responsibility</a:t>
            </a: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Recommendations</a:t>
            </a: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</a:t>
            </a:r>
          </a:p>
          <a:p>
            <a:pPr algn="just">
              <a:lnSpc>
                <a:spcPct val="160000"/>
              </a:lnSpc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and Legislation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5505717"/>
          </a:xfrm>
        </p:spPr>
        <p:txBody>
          <a:bodyPr>
            <a:normAutofit lnSpcReduction="10000"/>
          </a:bodyPr>
          <a:lstStyle/>
          <a:p>
            <a:pPr marL="498475" marR="0" algn="just">
              <a:lnSpc>
                <a:spcPct val="102000"/>
              </a:lnSpc>
              <a:spcBef>
                <a:spcPts val="915"/>
              </a:spcBef>
              <a:spcAft>
                <a:spcPts val="0"/>
              </a:spcAft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refers to all items of Electrical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Electronic Equipment (EEE)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been discarded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 without the intent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prevention and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4Rs (reduction, reuse, recycling and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recovery.</a:t>
            </a:r>
          </a:p>
          <a:p>
            <a:pPr marL="498475" marR="0" algn="just">
              <a:lnSpc>
                <a:spcPct val="102000"/>
              </a:lnSpc>
              <a:spcBef>
                <a:spcPts val="915"/>
              </a:spcBef>
              <a:spcAft>
                <a:spcPts val="0"/>
              </a:spcAft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is also referred to as WEEE (Waste Electrical and Electronic Equipment), electronic waste or e-scrap.</a:t>
            </a:r>
          </a:p>
          <a:p>
            <a:pPr marL="498475" marR="0" algn="just">
              <a:lnSpc>
                <a:spcPct val="102000"/>
              </a:lnSpc>
              <a:spcBef>
                <a:spcPts val="915"/>
              </a:spcBef>
              <a:spcAft>
                <a:spcPts val="0"/>
              </a:spcAft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Legislation is the governance process</a:t>
            </a:r>
            <a:r>
              <a:rPr lang="en-US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promulgating/enacting laws.</a:t>
            </a:r>
          </a:p>
          <a:p>
            <a:pPr marL="498475" marR="0" algn="just">
              <a:lnSpc>
                <a:spcPct val="102000"/>
              </a:lnSpc>
              <a:spcBef>
                <a:spcPts val="915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bill is an item of legislation in the process of becoming a law.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Bungoma County E-Waste Management 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Bill-2019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(BCEM Bill 2019)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by the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Assembly of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Bungoma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Act of the County Assembly of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Bungoma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2 (g), Part II of the 4</a:t>
            </a:r>
            <a:r>
              <a:rPr lang="en-US" sz="3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Schedule to the Constitution of Kenya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the Bungoma County E-Waste Management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of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BCEM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Submitted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Budget and Appropriations committee stage for comments before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BCEM bill-2019 is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money bill as per Article 114 of the Constitution of Kenya 2010, and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 of Bungoma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Standing Orders 111 and 114. 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Status in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Bungoma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County and 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Inadequate data on E-waste</a:t>
            </a:r>
          </a:p>
          <a:p>
            <a:pPr algn="just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Kenya had a total of 57.3 million mobile phone subscribers by June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41.5 million by June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119.9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mobile penetration in the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country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mile electricity connection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led to increased use of EEE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- 19 accelerated need for e-transactions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77825"/>
            <a:ext cx="10350500" cy="9302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laws currently in use in Kenya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Constitution of Kenya 2010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Management and Coordination Act 1999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 Management Regulations 2006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Procurement and Disposal Act 2015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guidelines 2011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E-waste Strategy 2019</a:t>
            </a:r>
          </a:p>
          <a:p>
            <a:pPr algn="just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 E-waste regulations 2022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8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</a:t>
            </a:r>
            <a:r>
              <a:rPr lang="en-US" sz="3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dumped everywhere not considering its toxic nature</a:t>
            </a:r>
          </a:p>
          <a:p>
            <a:pPr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Huge volumes held by consumers</a:t>
            </a:r>
          </a:p>
          <a:p>
            <a:pPr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Obsolete technology e.g. analogue broadcasting gadgets not yet disposed.</a:t>
            </a:r>
          </a:p>
          <a:p>
            <a:pPr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Tracing mechanism - very poor</a:t>
            </a:r>
          </a:p>
          <a:p>
            <a:pPr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 handlers who operate in secretive way</a:t>
            </a:r>
          </a:p>
          <a:p>
            <a:pPr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3 licensed e-waste handlers </a:t>
            </a:r>
          </a:p>
          <a:p>
            <a:pPr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Inadequate  e-waste handling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4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769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Perspectives on e-waste 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</a:t>
            </a:r>
            <a:r>
              <a:rPr lang="en-US" sz="3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3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Producers not bound to take responsibility for their obsolete EEE</a:t>
            </a:r>
          </a:p>
          <a:p>
            <a:pPr algn="just"/>
            <a:r>
              <a:rPr lang="en-US" sz="3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learning institutions pay less attention to e-waste management, no curriculum/courses</a:t>
            </a:r>
          </a:p>
          <a:p>
            <a:pPr algn="just"/>
            <a:r>
              <a:rPr lang="en-US" sz="3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Extended producer Responsibility (EPR) gap</a:t>
            </a:r>
          </a:p>
          <a:p>
            <a:pPr algn="just"/>
            <a:r>
              <a:rPr lang="en-US" sz="3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EPR responsible for; </a:t>
            </a:r>
          </a:p>
          <a:p>
            <a:pPr lvl="1" algn="just"/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 collection and appropriate disposal of E-waste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investment in e-waste  processing infrastructure</a:t>
            </a:r>
          </a:p>
          <a:p>
            <a:pPr lvl="1" algn="just"/>
            <a:r>
              <a:rPr lang="en-US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E-waste dumping everywhere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5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679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Wingdings</vt:lpstr>
      <vt:lpstr>Office Theme</vt:lpstr>
      <vt:lpstr>1_Office Theme</vt:lpstr>
      <vt:lpstr>EXPERIENCES IN LEGISLATION STATUS IMPLEMENTATION OF BUNGOMA COUNTY E-WASTE MANAGEMENT BILL-2019 IN KENYA</vt:lpstr>
      <vt:lpstr>Presentation outline</vt:lpstr>
      <vt:lpstr>E-Waste and Legislation</vt:lpstr>
      <vt:lpstr>Bungoma County E-Waste Management Bill-2019 (BCEM Bill 2019) </vt:lpstr>
      <vt:lpstr>Status of BCEM Bill 2019 </vt:lpstr>
      <vt:lpstr>E-Waste Status in Bungoma County and Kenya</vt:lpstr>
      <vt:lpstr>E-waste laws currently in use in Kenya</vt:lpstr>
      <vt:lpstr>E-waste management challenges</vt:lpstr>
      <vt:lpstr>Perspectives on e-waste management challenges</vt:lpstr>
      <vt:lpstr>Core tasks by Governments</vt:lpstr>
      <vt:lpstr>E-waste flows</vt:lpstr>
      <vt:lpstr>Framework measuring e-waste flows</vt:lpstr>
      <vt:lpstr>Producer Responsibility on E-waste Management </vt:lpstr>
      <vt:lpstr>The Basic concept of Extended Producer Responsibility</vt:lpstr>
      <vt:lpstr>Recommendations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 Mukoye</dc:creator>
  <cp:lastModifiedBy>Mabele</cp:lastModifiedBy>
  <cp:revision>60</cp:revision>
  <dcterms:created xsi:type="dcterms:W3CDTF">2020-03-15T09:31:06Z</dcterms:created>
  <dcterms:modified xsi:type="dcterms:W3CDTF">2023-03-16T05:27:54Z</dcterms:modified>
</cp:coreProperties>
</file>